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5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1A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082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2251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056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2827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269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930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246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52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609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524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643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76805-D594-4943-AC65-EB048E5CB4DF}" type="datetimeFigureOut">
              <a:rPr lang="en-IN" smtClean="0"/>
              <a:t>17-06-2023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583CF-5CF9-4C4B-A7D8-90AE7B4153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451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69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819564" y="766618"/>
            <a:ext cx="5264728" cy="73890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ounded Rectangle 6"/>
          <p:cNvSpPr/>
          <p:nvPr/>
        </p:nvSpPr>
        <p:spPr>
          <a:xfrm>
            <a:off x="1884219" y="729673"/>
            <a:ext cx="5264728" cy="73890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048854" y="582197"/>
            <a:ext cx="50946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IN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Customer Churn 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698293" y="1579417"/>
            <a:ext cx="3380506" cy="73890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ounded Rectangle 13"/>
          <p:cNvSpPr/>
          <p:nvPr/>
        </p:nvSpPr>
        <p:spPr>
          <a:xfrm>
            <a:off x="3762948" y="1579417"/>
            <a:ext cx="3380506" cy="73890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888246" y="1394996"/>
            <a:ext cx="31905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IN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Prediction</a:t>
            </a:r>
          </a:p>
        </p:txBody>
      </p:sp>
    </p:spTree>
    <p:extLst>
      <p:ext uri="{BB962C8B-B14F-4D97-AF65-F5344CB8AC3E}">
        <p14:creationId xmlns:p14="http://schemas.microsoft.com/office/powerpoint/2010/main" val="192371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2" grpId="0"/>
      <p:bldP spid="13" grpId="0" animBg="1"/>
      <p:bldP spid="14" grpId="0" animBg="1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H="1" flipV="1">
            <a:off x="1136075" y="987985"/>
            <a:ext cx="3564" cy="4468941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" name="Rounded Rectangle 2"/>
          <p:cNvSpPr/>
          <p:nvPr/>
        </p:nvSpPr>
        <p:spPr>
          <a:xfrm>
            <a:off x="505891" y="249075"/>
            <a:ext cx="4611430" cy="73890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ounded Rectangle 3"/>
          <p:cNvSpPr/>
          <p:nvPr/>
        </p:nvSpPr>
        <p:spPr>
          <a:xfrm>
            <a:off x="570546" y="286020"/>
            <a:ext cx="4611430" cy="73890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0546" y="147779"/>
            <a:ext cx="48676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Team Members</a:t>
            </a:r>
            <a:endParaRPr lang="en-IN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369492" y="1890153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ounded Rectangle 11"/>
          <p:cNvSpPr/>
          <p:nvPr/>
        </p:nvSpPr>
        <p:spPr>
          <a:xfrm>
            <a:off x="1434147" y="1890153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107491" y="1810253"/>
            <a:ext cx="403834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IN" sz="32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Kunal Mallick</a:t>
            </a:r>
            <a:endParaRPr lang="en-IN" sz="32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369492" y="3184546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ounded Rectangle 14"/>
          <p:cNvSpPr/>
          <p:nvPr/>
        </p:nvSpPr>
        <p:spPr>
          <a:xfrm>
            <a:off x="1434147" y="3184546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705168" y="3131985"/>
            <a:ext cx="403834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Abhishek </a:t>
            </a:r>
            <a:r>
              <a:rPr lang="en-US" sz="3200" b="1" spc="50" dirty="0" err="1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Bhonde</a:t>
            </a:r>
            <a:endParaRPr lang="en-US" sz="32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369492" y="3831431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ounded Rectangle 17"/>
          <p:cNvSpPr/>
          <p:nvPr/>
        </p:nvSpPr>
        <p:spPr>
          <a:xfrm>
            <a:off x="1434147" y="3831431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051048" y="3791813"/>
            <a:ext cx="403834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spc="50" dirty="0" err="1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Parvati</a:t>
            </a:r>
            <a:r>
              <a:rPr lang="en-US" sz="32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200" b="1" spc="50" dirty="0" err="1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Tambe</a:t>
            </a:r>
            <a:endParaRPr lang="en-US" sz="32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369492" y="2551998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ounded Rectangle 20"/>
          <p:cNvSpPr/>
          <p:nvPr/>
        </p:nvSpPr>
        <p:spPr>
          <a:xfrm>
            <a:off x="1434147" y="2551998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275714" y="2511250"/>
            <a:ext cx="403834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Ajay </a:t>
            </a:r>
            <a:r>
              <a:rPr lang="en-US" sz="3200" b="1" spc="50" dirty="0" err="1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Anap</a:t>
            </a:r>
            <a:endParaRPr lang="en-US" sz="32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369492" y="4493276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ounded Rectangle 23"/>
          <p:cNvSpPr/>
          <p:nvPr/>
        </p:nvSpPr>
        <p:spPr>
          <a:xfrm>
            <a:off x="1434147" y="4493276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275714" y="4442881"/>
            <a:ext cx="403834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Harsh </a:t>
            </a:r>
            <a:r>
              <a:rPr lang="en-US" sz="3200" b="1" spc="50" dirty="0" err="1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Dalal</a:t>
            </a:r>
            <a:endParaRPr lang="en-US" sz="32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1369492" y="5171010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ounded Rectangle 26"/>
          <p:cNvSpPr/>
          <p:nvPr/>
        </p:nvSpPr>
        <p:spPr>
          <a:xfrm>
            <a:off x="1434147" y="5171010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cxnSp>
        <p:nvCxnSpPr>
          <p:cNvPr id="31" name="Straight Connector 30"/>
          <p:cNvCxnSpPr>
            <a:stCxn id="12" idx="1"/>
            <a:endCxn id="12" idx="1"/>
          </p:cNvCxnSpPr>
          <p:nvPr/>
        </p:nvCxnSpPr>
        <p:spPr>
          <a:xfrm>
            <a:off x="1434147" y="217606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1139639" y="2172259"/>
            <a:ext cx="294508" cy="0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1139639" y="2837914"/>
            <a:ext cx="294508" cy="0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1139639" y="3470462"/>
            <a:ext cx="294508" cy="0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>
            <a:off x="1139639" y="4082609"/>
            <a:ext cx="294508" cy="0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1139639" y="4779192"/>
            <a:ext cx="294508" cy="0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1139639" y="5456926"/>
            <a:ext cx="294508" cy="0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1981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fixed" ptsTypes="">
                                      <p:cBhvr>
                                        <p:cTn id="22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fixed" ptsTypes="">
                                      <p:cBhvr>
                                        <p:cTn id="22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>
                      <p:stCondLst>
                        <p:cond delay="indefinite"/>
                      </p:stCondLst>
                      <p:childTnLst>
                        <p:par>
                          <p:cTn id="229" fill="hold">
                            <p:stCondLst>
                              <p:cond delay="0"/>
                            </p:stCondLst>
                            <p:childTnLst>
                              <p:par>
                                <p:cTn id="23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/>
      <p:bldP spid="5" grpId="1"/>
      <p:bldP spid="11" grpId="0" animBg="1"/>
      <p:bldP spid="11" grpId="1" animBg="1"/>
      <p:bldP spid="12" grpId="0" animBg="1"/>
      <p:bldP spid="12" grpId="1" animBg="1"/>
      <p:bldP spid="13" grpId="0"/>
      <p:bldP spid="13" grpId="1"/>
      <p:bldP spid="14" grpId="0" animBg="1"/>
      <p:bldP spid="14" grpId="1" animBg="1"/>
      <p:bldP spid="15" grpId="0" animBg="1"/>
      <p:bldP spid="15" grpId="1" animBg="1"/>
      <p:bldP spid="16" grpId="0"/>
      <p:bldP spid="16" grpId="1"/>
      <p:bldP spid="17" grpId="0" animBg="1"/>
      <p:bldP spid="17" grpId="1" animBg="1"/>
      <p:bldP spid="18" grpId="0" animBg="1"/>
      <p:bldP spid="18" grpId="1" animBg="1"/>
      <p:bldP spid="19" grpId="0"/>
      <p:bldP spid="19" grpId="1"/>
      <p:bldP spid="20" grpId="0" animBg="1"/>
      <p:bldP spid="20" grpId="1" animBg="1"/>
      <p:bldP spid="21" grpId="0" animBg="1"/>
      <p:bldP spid="21" grpId="1" animBg="1"/>
      <p:bldP spid="22" grpId="0"/>
      <p:bldP spid="22" grpId="1"/>
      <p:bldP spid="23" grpId="0" animBg="1"/>
      <p:bldP spid="23" grpId="1" animBg="1"/>
      <p:bldP spid="24" grpId="0" animBg="1"/>
      <p:bldP spid="24" grpId="1" animBg="1"/>
      <p:bldP spid="25" grpId="0"/>
      <p:bldP spid="25" grpId="1"/>
      <p:bldP spid="26" grpId="0" animBg="1"/>
      <p:bldP spid="26" grpId="1" animBg="1"/>
      <p:bldP spid="27" grpId="0" animBg="1"/>
      <p:bldP spid="27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6096000" y="927846"/>
            <a:ext cx="12007" cy="23453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3584371" y="249075"/>
            <a:ext cx="4611430" cy="73890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ounded Rectangle 8"/>
          <p:cNvSpPr/>
          <p:nvPr/>
        </p:nvSpPr>
        <p:spPr>
          <a:xfrm>
            <a:off x="3649026" y="286020"/>
            <a:ext cx="4611430" cy="73890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898557" y="167794"/>
            <a:ext cx="23948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Mentor</a:t>
            </a:r>
            <a:endParaRPr lang="en-IN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339979" y="2946607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ounded Rectangle 17"/>
          <p:cNvSpPr/>
          <p:nvPr/>
        </p:nvSpPr>
        <p:spPr>
          <a:xfrm>
            <a:off x="1394474" y="2987247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077978" y="2947987"/>
            <a:ext cx="403834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IN" sz="32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Kunal Mallick</a:t>
            </a:r>
            <a:endParaRPr lang="en-IN" sz="32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V="1">
            <a:off x="6116320" y="3098800"/>
            <a:ext cx="0" cy="10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endCxn id="18" idx="3"/>
          </p:cNvCxnSpPr>
          <p:nvPr/>
        </p:nvCxnSpPr>
        <p:spPr>
          <a:xfrm flipH="1">
            <a:off x="5261704" y="3273163"/>
            <a:ext cx="8546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6916439" y="2946000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Rounded Rectangle 30"/>
          <p:cNvSpPr/>
          <p:nvPr/>
        </p:nvSpPr>
        <p:spPr>
          <a:xfrm>
            <a:off x="6970934" y="2986640"/>
            <a:ext cx="3867230" cy="5718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7654438" y="2947380"/>
            <a:ext cx="403834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IN" sz="32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Kunal Mallick</a:t>
            </a:r>
            <a:endParaRPr lang="en-IN" sz="32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6116319" y="3272556"/>
            <a:ext cx="8546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706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 dir="in"/>
      </p:transition>
    </mc:Choice>
    <mc:Fallback xmlns="">
      <p:transition spd="slow">
        <p:zoom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/>
      <p:bldP spid="30" grpId="0" animBg="1"/>
      <p:bldP spid="31" grpId="0" animBg="1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93985" y="2767281"/>
            <a:ext cx="6204030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spc="50" dirty="0">
                <a:ln w="9525" cmpd="sng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</a:t>
            </a:r>
            <a:r>
              <a:rPr lang="en-US" sz="8000" b="1" spc="50" dirty="0" smtClean="0">
                <a:ln w="9525" cmpd="sng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bjective</a:t>
            </a:r>
            <a:endParaRPr lang="en-US" sz="8000" b="1" spc="50" dirty="0">
              <a:ln w="9525" cmpd="sng">
                <a:solidFill>
                  <a:schemeClr val="accent5">
                    <a:lumMod val="60000"/>
                    <a:lumOff val="40000"/>
                  </a:schemeClr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03926" y="1413062"/>
            <a:ext cx="10187710" cy="403187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Customer churn is a big problem for telecommunications companies. Indeed, their annual churn rates are usually higher than 10%. For that reason, they develop strategies to keep as many clients as possible. This is a classification project since the variable to be predicted is binary (churn or loyal customer). The goal here is to model churn probability, conditioned on the customer features.</a:t>
            </a:r>
          </a:p>
        </p:txBody>
      </p:sp>
    </p:spTree>
    <p:extLst>
      <p:ext uri="{BB962C8B-B14F-4D97-AF65-F5344CB8AC3E}">
        <p14:creationId xmlns:p14="http://schemas.microsoft.com/office/powerpoint/2010/main" val="4153067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758 0 C -0.17031 0 -0.23516 -0.10324 -0.23516 -0.18681 L -0.23516 -0.37338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58" y="-18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85954" y="198010"/>
            <a:ext cx="64200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Loading The Datasets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03" y="1507346"/>
            <a:ext cx="6228474" cy="38433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67" y="1507346"/>
            <a:ext cx="3600059" cy="38433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12" y="1516057"/>
            <a:ext cx="2832131" cy="38380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687" y="1516057"/>
            <a:ext cx="1872342" cy="38112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634" y="1507349"/>
            <a:ext cx="3325926" cy="384590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888" y="1498640"/>
            <a:ext cx="2804910" cy="385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5631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69393" y="225202"/>
            <a:ext cx="50804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Data Description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1548364" y="1373734"/>
            <a:ext cx="10053213" cy="50167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state: Categorical, for the 51 states and the District of Columbia.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Area.code</a:t>
            </a:r>
            <a:endParaRPr lang="en-US" sz="1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account.length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how long the account has been active.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voice.plan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yes or no, voicemail plan.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voice.messages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number of voicemail messages.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intl.plan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yes or no, international plan.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intl.mins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minutes customer used service to make international calls.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intl.calls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total number of international calls.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intl.charge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total international charge.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day.mins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minutes customer used service during the day.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day.calls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total number of calls during the day.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day.charge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total charge during the day.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eve.mins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minutes customer used service during the evening.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eve.calls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total number of calls during the evening.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eve.charge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total charge during the evening.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night.mins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minutes customer used service during the night.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night.calls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total number of calls during the night.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night.charge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total charge during the night.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customer.calls</a:t>
            </a: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: number of calls to customer service.</a:t>
            </a:r>
          </a:p>
          <a:p>
            <a:pPr marL="285750" indent="-285750" fontAlgn="base">
              <a:buFont typeface="Wingdings" panose="05000000000000000000" pitchFamily="2" charset="2"/>
              <a:buChar char="v"/>
            </a:pPr>
            <a:r>
              <a:rPr lang="en-US" sz="1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churn: Categorical, yes or no. Indicator of whether the customer has left the company (yes or no).</a:t>
            </a:r>
          </a:p>
        </p:txBody>
      </p:sp>
    </p:spTree>
    <p:extLst>
      <p:ext uri="{BB962C8B-B14F-4D97-AF65-F5344CB8AC3E}">
        <p14:creationId xmlns:p14="http://schemas.microsoft.com/office/powerpoint/2010/main" val="2028034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/>
      <p:bldP spid="6" grpId="1" build="allAtOnce"/>
      <p:bldP spid="7" grpId="0"/>
      <p:bldP spid="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4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6525192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3" name="Rectangle 2"/>
          <p:cNvSpPr/>
          <p:nvPr/>
        </p:nvSpPr>
        <p:spPr>
          <a:xfrm>
            <a:off x="707118" y="363472"/>
            <a:ext cx="51026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en-US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Running </a:t>
            </a:r>
            <a:r>
              <a:rPr lang="en-IN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D</a:t>
            </a:r>
            <a:r>
              <a:rPr lang="en-IN" sz="5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escribe</a:t>
            </a:r>
            <a:endParaRPr lang="en-IN" sz="54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85181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1367</TotalTime>
  <Words>289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30</cp:revision>
  <dcterms:created xsi:type="dcterms:W3CDTF">2023-06-17T07:54:24Z</dcterms:created>
  <dcterms:modified xsi:type="dcterms:W3CDTF">2023-06-18T06:45:17Z</dcterms:modified>
</cp:coreProperties>
</file>